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Light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obotoLight-bold.fntdata"/><Relationship Id="rId10" Type="http://schemas.openxmlformats.org/officeDocument/2006/relationships/slide" Target="slides/slide5.xml"/><Relationship Id="rId32" Type="http://schemas.openxmlformats.org/officeDocument/2006/relationships/font" Target="fonts/RobotoLight-regular.fntdata"/><Relationship Id="rId13" Type="http://schemas.openxmlformats.org/officeDocument/2006/relationships/slide" Target="slides/slide8.xml"/><Relationship Id="rId35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Light-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4d66e4ca_0_3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4d66e4c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06ec064fb_0_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06ec064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06ec064fb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06ec064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06ec064fb_0_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06ec064f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4408e1cc9_0_1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4408e1cc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4408e1cc9_0_19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4408e1cc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b4387efb2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b4387efb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External programs can also mean external data, tools, packages, etc.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a2b7c80c5_0_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a2b7c80c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71699b096_0_2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71699b09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4408e1cc9_0_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4408e1c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4408e1cc9_0_2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4408e1cc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408e1cc9_0_9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408e1cc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a2b7c80c5_0_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a2b7c80c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4408e1cc9_0_20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4408e1cc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b4387efb2_0_1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b4387efb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b4387efb2_0_1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b4387efb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4408e1cc9_0_10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4408e1cc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4408e1cc9_0_1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4408e1cc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4408e1cc9_0_1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4408e1cc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4408e1cc9_0_1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4408e1cc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4408e1cc9_0_19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4408e1cc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4408e1cc9_0_1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4408e1cc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a. Title - Dark">
  <p:cSld name="Title slid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22981" l="912" r="922" t="4153"/>
          <a:stretch/>
        </p:blipFill>
        <p:spPr>
          <a:xfrm>
            <a:off x="-10475" y="0"/>
            <a:ext cx="91649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659650" y="3410897"/>
            <a:ext cx="3268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32382" y="1420150"/>
            <a:ext cx="51093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5748752" y="536494"/>
            <a:ext cx="516600" cy="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26244" y="2403459"/>
            <a:ext cx="516600" cy="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5748739" y="3371897"/>
            <a:ext cx="516600" cy="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5659647" y="4229059"/>
            <a:ext cx="32682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logo-gold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674" y="485988"/>
            <a:ext cx="160110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s-15.png" id="17" name="Google Shape;1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d. No Subtitle - Bullets - 2 Columns with Headers">
  <p:cSld name="1_Title and Body Text Layout No Subtitle or Footnote_2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-7175" y="4660500"/>
            <a:ext cx="91512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6" name="Google Shape;86;p11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87" name="Google Shape;87;p11"/>
          <p:cNvPicPr preferRelativeResize="0"/>
          <p:nvPr/>
        </p:nvPicPr>
        <p:blipFill rotWithShape="1">
          <a:blip r:embed="rId2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534825" y="1253350"/>
            <a:ext cx="40707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2" type="body"/>
          </p:nvPr>
        </p:nvSpPr>
        <p:spPr>
          <a:xfrm>
            <a:off x="4601375" y="1253350"/>
            <a:ext cx="40707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0" name="Google Shape;90;p11"/>
          <p:cNvSpPr txBox="1"/>
          <p:nvPr>
            <p:ph idx="3" type="subTitle"/>
          </p:nvPr>
        </p:nvSpPr>
        <p:spPr>
          <a:xfrm>
            <a:off x="534825" y="821950"/>
            <a:ext cx="40707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4" type="subTitle"/>
          </p:nvPr>
        </p:nvSpPr>
        <p:spPr>
          <a:xfrm>
            <a:off x="4601375" y="821950"/>
            <a:ext cx="40707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5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vectors-15.png" id="93" name="Google Shape;9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c. Subtitle - Blank">
  <p:cSld name="1_Title and Body Text Layout No Subtitle or Footnote_2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7175" y="4660500"/>
            <a:ext cx="91512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8" name="Google Shape;98;p12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99" name="Google Shape;99;p12"/>
          <p:cNvPicPr preferRelativeResize="0"/>
          <p:nvPr/>
        </p:nvPicPr>
        <p:blipFill rotWithShape="1">
          <a:blip r:embed="rId2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s-15.png" id="100" name="Google Shape;10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" name="Google Shape;102;p12"/>
          <p:cNvSpPr txBox="1"/>
          <p:nvPr>
            <p:ph idx="1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b. Left Sidebar - Blank">
  <p:cSld name="Title and Body Text Layout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b="22981" l="912" r="66257" t="4153"/>
          <a:stretch/>
        </p:blipFill>
        <p:spPr>
          <a:xfrm>
            <a:off x="-12" y="0"/>
            <a:ext cx="306507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13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106" name="Google Shape;106;p13"/>
          <p:cNvPicPr preferRelativeResize="0"/>
          <p:nvPr/>
        </p:nvPicPr>
        <p:blipFill rotWithShape="1">
          <a:blip r:embed="rId3">
            <a:alphaModFix/>
          </a:blip>
          <a:srcRect b="11032" l="38990" r="0" t="0"/>
          <a:stretch/>
        </p:blipFill>
        <p:spPr>
          <a:xfrm>
            <a:off x="0" y="365375"/>
            <a:ext cx="465450" cy="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3755250" y="240625"/>
            <a:ext cx="47622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subTitle"/>
          </p:nvPr>
        </p:nvSpPr>
        <p:spPr>
          <a:xfrm>
            <a:off x="534835" y="1153457"/>
            <a:ext cx="2350800" cy="19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type="title"/>
          </p:nvPr>
        </p:nvSpPr>
        <p:spPr>
          <a:xfrm>
            <a:off x="534835" y="240625"/>
            <a:ext cx="23508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0" sz="2100" u="none" cap="none" strike="noStrike">
                <a:solidFill>
                  <a:schemeClr val="lt1"/>
                </a:solidFill>
              </a:defRPr>
            </a:lvl1pPr>
            <a:lvl2pPr indent="0"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vectors-15.png"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>
            <p:ph idx="3" type="subTitle"/>
          </p:nvPr>
        </p:nvSpPr>
        <p:spPr>
          <a:xfrm>
            <a:off x="534825" y="3869125"/>
            <a:ext cx="2350800" cy="8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2" name="Google Shape;112;p13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Ending Credits">
  <p:cSld name="1_Title and Body Text Layout No Subtitle or Footnote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teImage_2.png" id="114" name="Google Shape;114;p14"/>
          <p:cNvPicPr preferRelativeResize="0"/>
          <p:nvPr/>
        </p:nvPicPr>
        <p:blipFill rotWithShape="1">
          <a:blip r:embed="rId2">
            <a:alphaModFix/>
          </a:blip>
          <a:srcRect b="0" l="2400" r="0" t="11504"/>
          <a:stretch/>
        </p:blipFill>
        <p:spPr>
          <a:xfrm>
            <a:off x="0" y="0"/>
            <a:ext cx="9144000" cy="4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0" y="4660500"/>
            <a:ext cx="91440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GRA17001_Grail-10-Slide-PilotDeck-001ss-06.png" id="118" name="Google Shape;118;p14"/>
          <p:cNvPicPr preferRelativeResize="0"/>
          <p:nvPr/>
        </p:nvPicPr>
        <p:blipFill rotWithShape="1">
          <a:blip r:embed="rId3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s-15.png" id="119" name="Google Shape;11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a. Title - Dark">
  <p:cSld name="Title slide"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22981" l="912" r="922" t="4153"/>
          <a:stretch/>
        </p:blipFill>
        <p:spPr>
          <a:xfrm>
            <a:off x="-10475" y="0"/>
            <a:ext cx="91649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6"/>
          <p:cNvSpPr txBox="1"/>
          <p:nvPr>
            <p:ph idx="1" type="subTitle"/>
          </p:nvPr>
        </p:nvSpPr>
        <p:spPr>
          <a:xfrm>
            <a:off x="5659650" y="3410897"/>
            <a:ext cx="3268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type="ctrTitle"/>
          </p:nvPr>
        </p:nvSpPr>
        <p:spPr>
          <a:xfrm>
            <a:off x="532382" y="1420150"/>
            <a:ext cx="51093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6"/>
          <p:cNvSpPr/>
          <p:nvPr/>
        </p:nvSpPr>
        <p:spPr>
          <a:xfrm>
            <a:off x="5748752" y="536494"/>
            <a:ext cx="516600" cy="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626244" y="2403459"/>
            <a:ext cx="516600" cy="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5748739" y="3371897"/>
            <a:ext cx="516600" cy="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16"/>
          <p:cNvSpPr txBox="1"/>
          <p:nvPr>
            <p:ph idx="2" type="subTitle"/>
          </p:nvPr>
        </p:nvSpPr>
        <p:spPr>
          <a:xfrm>
            <a:off x="5659647" y="4229059"/>
            <a:ext cx="32682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logo-gold.png"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674" y="485988"/>
            <a:ext cx="160110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s-15.png"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Haiku Slide">
  <p:cSld name="Section Separator Dark">
    <p:bg>
      <p:bgPr>
        <a:solidFill>
          <a:schemeClr val="dk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2">
            <a:alphaModFix/>
          </a:blip>
          <a:srcRect b="22981" l="912" r="922" t="4153"/>
          <a:stretch/>
        </p:blipFill>
        <p:spPr>
          <a:xfrm>
            <a:off x="-10475" y="0"/>
            <a:ext cx="91649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1402350" y="1226763"/>
            <a:ext cx="63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1800" u="none" cap="none" strike="noStrike">
                <a:solidFill>
                  <a:schemeClr val="accent3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2" type="ctrTitle"/>
          </p:nvPr>
        </p:nvSpPr>
        <p:spPr>
          <a:xfrm>
            <a:off x="857050" y="1911590"/>
            <a:ext cx="742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17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ectors-15.png"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a. Section Separator - Dark">
  <p:cSld name="Section Separator Dark_1">
    <p:bg>
      <p:bgPr>
        <a:solidFill>
          <a:schemeClr val="dk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 b="22981" l="912" r="922" t="4153"/>
          <a:stretch/>
        </p:blipFill>
        <p:spPr>
          <a:xfrm>
            <a:off x="-10475" y="0"/>
            <a:ext cx="91649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18"/>
          <p:cNvSpPr txBox="1"/>
          <p:nvPr>
            <p:ph type="ctrTitle"/>
          </p:nvPr>
        </p:nvSpPr>
        <p:spPr>
          <a:xfrm>
            <a:off x="507725" y="1420149"/>
            <a:ext cx="6339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8"/>
          <p:cNvSpPr txBox="1"/>
          <p:nvPr>
            <p:ph idx="1" type="subTitle"/>
          </p:nvPr>
        </p:nvSpPr>
        <p:spPr>
          <a:xfrm>
            <a:off x="507713" y="1133250"/>
            <a:ext cx="63393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vectors-15.png"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b. Section Separator - Light">
  <p:cSld name="Section Separator Dark_1_1">
    <p:bg>
      <p:bgPr>
        <a:solidFill>
          <a:schemeClr val="lt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 rotWithShape="1">
          <a:blip r:embed="rId2">
            <a:alphaModFix amt="21000"/>
          </a:blip>
          <a:srcRect b="22981" l="912" r="922" t="4153"/>
          <a:stretch/>
        </p:blipFill>
        <p:spPr>
          <a:xfrm>
            <a:off x="-10475" y="0"/>
            <a:ext cx="9164950" cy="514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19"/>
          <p:cNvSpPr txBox="1"/>
          <p:nvPr>
            <p:ph type="ctrTitle"/>
          </p:nvPr>
        </p:nvSpPr>
        <p:spPr>
          <a:xfrm>
            <a:off x="507725" y="1420149"/>
            <a:ext cx="6339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2400" u="none" cap="none" strike="noStrike">
                <a:solidFill>
                  <a:schemeClr val="accent1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19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9"/>
          <p:cNvSpPr txBox="1"/>
          <p:nvPr>
            <p:ph idx="1" type="subTitle"/>
          </p:nvPr>
        </p:nvSpPr>
        <p:spPr>
          <a:xfrm>
            <a:off x="507713" y="1133250"/>
            <a:ext cx="63393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vectors-15.png"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c. Section Separator - Photo">
  <p:cSld name="Photo and 1 Column Text Layout_1">
    <p:bg>
      <p:bgPr>
        <a:solidFill>
          <a:schemeClr val="dk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sthead_1080.jpg" id="156" name="Google Shape;156;p20"/>
          <p:cNvPicPr preferRelativeResize="0"/>
          <p:nvPr/>
        </p:nvPicPr>
        <p:blipFill rotWithShape="1">
          <a:blip r:embed="rId2">
            <a:alphaModFix/>
          </a:blip>
          <a:srcRect b="0" l="31481" r="31485" t="0"/>
          <a:stretch/>
        </p:blipFill>
        <p:spPr>
          <a:xfrm>
            <a:off x="0" y="0"/>
            <a:ext cx="3429002" cy="514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0"/>
          <p:cNvSpPr/>
          <p:nvPr/>
        </p:nvSpPr>
        <p:spPr>
          <a:xfrm>
            <a:off x="3429000" y="300"/>
            <a:ext cx="57150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0"/>
          <p:cNvSpPr txBox="1"/>
          <p:nvPr>
            <p:ph type="ctrTitle"/>
          </p:nvPr>
        </p:nvSpPr>
        <p:spPr>
          <a:xfrm>
            <a:off x="4249673" y="1420150"/>
            <a:ext cx="4217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1" type="subTitle"/>
          </p:nvPr>
        </p:nvSpPr>
        <p:spPr>
          <a:xfrm>
            <a:off x="4249674" y="1133250"/>
            <a:ext cx="42171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vectors-15.png"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a. Left Sidebar - Bullets">
  <p:cSld name="Title and Body Text Layout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3755250" y="240625"/>
            <a:ext cx="47622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2">
            <a:alphaModFix/>
          </a:blip>
          <a:srcRect b="22981" l="912" r="66257" t="4153"/>
          <a:stretch/>
        </p:blipFill>
        <p:spPr>
          <a:xfrm>
            <a:off x="0" y="0"/>
            <a:ext cx="306507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1"/>
          <p:cNvSpPr txBox="1"/>
          <p:nvPr>
            <p:ph idx="2" type="subTitle"/>
          </p:nvPr>
        </p:nvSpPr>
        <p:spPr>
          <a:xfrm>
            <a:off x="534835" y="1153457"/>
            <a:ext cx="2350800" cy="19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>
            <a:off x="534835" y="240625"/>
            <a:ext cx="23508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0" sz="2100" u="none" cap="none" strike="noStrike">
                <a:solidFill>
                  <a:schemeClr val="lt1"/>
                </a:solidFill>
              </a:defRPr>
            </a:lvl1pPr>
            <a:lvl2pPr indent="0"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8" name="Google Shape;168;p21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169" name="Google Shape;169;p21"/>
          <p:cNvPicPr preferRelativeResize="0"/>
          <p:nvPr/>
        </p:nvPicPr>
        <p:blipFill rotWithShape="1">
          <a:blip r:embed="rId3">
            <a:alphaModFix/>
          </a:blip>
          <a:srcRect b="11032" l="38990" r="0" t="0"/>
          <a:stretch/>
        </p:blipFill>
        <p:spPr>
          <a:xfrm>
            <a:off x="0" y="365375"/>
            <a:ext cx="465450" cy="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>
            <p:ph idx="3" type="body"/>
          </p:nvPr>
        </p:nvSpPr>
        <p:spPr>
          <a:xfrm>
            <a:off x="3755250" y="672025"/>
            <a:ext cx="4762200" cy="4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4" type="subTitle"/>
          </p:nvPr>
        </p:nvSpPr>
        <p:spPr>
          <a:xfrm>
            <a:off x="534825" y="3869125"/>
            <a:ext cx="2350800" cy="8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vectors-15.png"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Haiku Slide">
  <p:cSld name="Section Separator Dark">
    <p:bg>
      <p:bgPr>
        <a:solidFill>
          <a:schemeClr val="dk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2981" l="912" r="922" t="4153"/>
          <a:stretch/>
        </p:blipFill>
        <p:spPr>
          <a:xfrm>
            <a:off x="-10475" y="0"/>
            <a:ext cx="91649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1402350" y="1226763"/>
            <a:ext cx="63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1800" u="none" cap="none" strike="noStrike">
                <a:solidFill>
                  <a:schemeClr val="accent3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5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ctrTitle"/>
          </p:nvPr>
        </p:nvSpPr>
        <p:spPr>
          <a:xfrm>
            <a:off x="857050" y="1911590"/>
            <a:ext cx="742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ectors-15.png"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c. Subtitle - Bullets - 2 columns">
  <p:cSld name="1_Title and Body Text Layout No Subtitle or Footnot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2" type="body"/>
          </p:nvPr>
        </p:nvSpPr>
        <p:spPr>
          <a:xfrm>
            <a:off x="534800" y="1090650"/>
            <a:ext cx="40707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77" name="Google Shape;177;p22"/>
          <p:cNvSpPr txBox="1"/>
          <p:nvPr>
            <p:ph idx="3" type="body"/>
          </p:nvPr>
        </p:nvSpPr>
        <p:spPr>
          <a:xfrm>
            <a:off x="4601350" y="1090650"/>
            <a:ext cx="40707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78" name="Google Shape;178;p22"/>
          <p:cNvSpPr/>
          <p:nvPr/>
        </p:nvSpPr>
        <p:spPr>
          <a:xfrm>
            <a:off x="-7175" y="4660500"/>
            <a:ext cx="91512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80" name="Google Shape;180;p22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 txBox="1"/>
          <p:nvPr>
            <p:ph idx="4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pic>
        <p:nvPicPr>
          <p:cNvPr descr="vectors-15.png" id="182" name="Google Shape;18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GRA17001_Grail-10-Slide-PilotDeck-001ss-06.png" id="184" name="Google Shape;184;p22"/>
          <p:cNvPicPr preferRelativeResize="0"/>
          <p:nvPr/>
        </p:nvPicPr>
        <p:blipFill rotWithShape="1">
          <a:blip r:embed="rId3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a. Subtitle - Bullets - 1 column">
  <p:cSld name="1_Title and Body Text Layout No Subtitle or Footnote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88" name="Google Shape;188;p23"/>
          <p:cNvSpPr/>
          <p:nvPr/>
        </p:nvSpPr>
        <p:spPr>
          <a:xfrm>
            <a:off x="-7175" y="4660500"/>
            <a:ext cx="91512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90" name="Google Shape;190;p23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ectors-15.png" id="191" name="Google Shape;19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GRA17001_Grail-10-Slide-PilotDeck-001ss-06.png" id="193" name="Google Shape;193;p23"/>
          <p:cNvPicPr preferRelativeResize="0"/>
          <p:nvPr/>
        </p:nvPicPr>
        <p:blipFill rotWithShape="1">
          <a:blip r:embed="rId3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b. Subtitle - Bullets - 1 column - No footer">
  <p:cSld name="1_Title and Body Text Layout No Subtitle or Footnote_2_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425" y="4825096"/>
            <a:ext cx="813448" cy="153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00" name="Google Shape;200;p24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201" name="Google Shape;201;p24"/>
          <p:cNvPicPr preferRelativeResize="0"/>
          <p:nvPr/>
        </p:nvPicPr>
        <p:blipFill rotWithShape="1">
          <a:blip r:embed="rId3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d. No Subtitle - Bullets - 2 Columns with Headers">
  <p:cSld name="1_Title and Body Text Layout No Subtitle or Footnote_2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/>
          <p:nvPr/>
        </p:nvSpPr>
        <p:spPr>
          <a:xfrm>
            <a:off x="-7175" y="4660500"/>
            <a:ext cx="91512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06" name="Google Shape;206;p25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207" name="Google Shape;207;p25"/>
          <p:cNvPicPr preferRelativeResize="0"/>
          <p:nvPr/>
        </p:nvPicPr>
        <p:blipFill rotWithShape="1">
          <a:blip r:embed="rId2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534825" y="1253350"/>
            <a:ext cx="40707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2" type="body"/>
          </p:nvPr>
        </p:nvSpPr>
        <p:spPr>
          <a:xfrm>
            <a:off x="4601375" y="1253350"/>
            <a:ext cx="40707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3" type="subTitle"/>
          </p:nvPr>
        </p:nvSpPr>
        <p:spPr>
          <a:xfrm>
            <a:off x="534825" y="821950"/>
            <a:ext cx="40707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4" type="subTitle"/>
          </p:nvPr>
        </p:nvSpPr>
        <p:spPr>
          <a:xfrm>
            <a:off x="4601375" y="821950"/>
            <a:ext cx="40707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5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vectors-15.png"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c. Subtitle - Blank">
  <p:cSld name="1_Title and Body Text Layout No Subtitle or Footnote_2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-7175" y="4660500"/>
            <a:ext cx="91512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18" name="Google Shape;218;p26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219" name="Google Shape;219;p26"/>
          <p:cNvPicPr preferRelativeResize="0"/>
          <p:nvPr/>
        </p:nvPicPr>
        <p:blipFill rotWithShape="1">
          <a:blip r:embed="rId2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s-15.png"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" name="Google Shape;222;p26"/>
          <p:cNvSpPr txBox="1"/>
          <p:nvPr>
            <p:ph idx="1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b. Left Sidebar - Blank">
  <p:cSld name="Title and Body Text Layout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7"/>
          <p:cNvPicPr preferRelativeResize="0"/>
          <p:nvPr/>
        </p:nvPicPr>
        <p:blipFill rotWithShape="1">
          <a:blip r:embed="rId2">
            <a:alphaModFix/>
          </a:blip>
          <a:srcRect b="22981" l="912" r="66257" t="4153"/>
          <a:stretch/>
        </p:blipFill>
        <p:spPr>
          <a:xfrm>
            <a:off x="-12" y="0"/>
            <a:ext cx="306507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7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226" name="Google Shape;226;p27"/>
          <p:cNvPicPr preferRelativeResize="0"/>
          <p:nvPr/>
        </p:nvPicPr>
        <p:blipFill rotWithShape="1">
          <a:blip r:embed="rId3">
            <a:alphaModFix/>
          </a:blip>
          <a:srcRect b="11032" l="38990" r="0" t="0"/>
          <a:stretch/>
        </p:blipFill>
        <p:spPr>
          <a:xfrm>
            <a:off x="0" y="365375"/>
            <a:ext cx="465450" cy="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>
            <p:ph idx="1" type="subTitle"/>
          </p:nvPr>
        </p:nvSpPr>
        <p:spPr>
          <a:xfrm>
            <a:off x="3755250" y="240625"/>
            <a:ext cx="47622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8" name="Google Shape;228;p27"/>
          <p:cNvSpPr txBox="1"/>
          <p:nvPr>
            <p:ph idx="2" type="subTitle"/>
          </p:nvPr>
        </p:nvSpPr>
        <p:spPr>
          <a:xfrm>
            <a:off x="534835" y="1153457"/>
            <a:ext cx="2350800" cy="19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29" name="Google Shape;229;p27"/>
          <p:cNvSpPr txBox="1"/>
          <p:nvPr>
            <p:ph type="title"/>
          </p:nvPr>
        </p:nvSpPr>
        <p:spPr>
          <a:xfrm>
            <a:off x="534835" y="240625"/>
            <a:ext cx="23508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0" sz="2100" u="none" cap="none" strike="noStrike">
                <a:solidFill>
                  <a:schemeClr val="lt1"/>
                </a:solidFill>
              </a:defRPr>
            </a:lvl1pPr>
            <a:lvl2pPr indent="0"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vectors-15.png"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idx="3" type="subTitle"/>
          </p:nvPr>
        </p:nvSpPr>
        <p:spPr>
          <a:xfrm>
            <a:off x="534825" y="3869125"/>
            <a:ext cx="2350800" cy="8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32" name="Google Shape;232;p27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Ending Credits">
  <p:cSld name="1_Title and Body Text Layout No Subtitle or Footnote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teImage_2.png" id="234" name="Google Shape;234;p28"/>
          <p:cNvPicPr preferRelativeResize="0"/>
          <p:nvPr/>
        </p:nvPicPr>
        <p:blipFill rotWithShape="1">
          <a:blip r:embed="rId2">
            <a:alphaModFix/>
          </a:blip>
          <a:srcRect b="0" l="2400" r="0" t="11504"/>
          <a:stretch/>
        </p:blipFill>
        <p:spPr>
          <a:xfrm>
            <a:off x="0" y="0"/>
            <a:ext cx="9144000" cy="4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/>
          <p:nvPr/>
        </p:nvSpPr>
        <p:spPr>
          <a:xfrm>
            <a:off x="0" y="4660500"/>
            <a:ext cx="91440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Light"/>
              <a:buNone/>
              <a:defRPr sz="21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GRA17001_Grail-10-Slide-PilotDeck-001ss-06.png" id="238" name="Google Shape;238;p28"/>
          <p:cNvPicPr preferRelativeResize="0"/>
          <p:nvPr/>
        </p:nvPicPr>
        <p:blipFill rotWithShape="1">
          <a:blip r:embed="rId3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s-15.png"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a. Section Separator - Dark">
  <p:cSld name="Section Separator Dark_1">
    <p:bg>
      <p:bgPr>
        <a:solidFill>
          <a:schemeClr val="dk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22981" l="912" r="922" t="4153"/>
          <a:stretch/>
        </p:blipFill>
        <p:spPr>
          <a:xfrm>
            <a:off x="-10475" y="0"/>
            <a:ext cx="91649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" name="Google Shape;27;p4"/>
          <p:cNvSpPr txBox="1"/>
          <p:nvPr>
            <p:ph type="ctrTitle"/>
          </p:nvPr>
        </p:nvSpPr>
        <p:spPr>
          <a:xfrm>
            <a:off x="507725" y="1420149"/>
            <a:ext cx="6339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507713" y="1133250"/>
            <a:ext cx="63393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vectors-15.png"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b. Section Separator - Light">
  <p:cSld name="Section Separator Dark_1_1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 amt="21000"/>
          </a:blip>
          <a:srcRect b="22981" l="912" r="922" t="4153"/>
          <a:stretch/>
        </p:blipFill>
        <p:spPr>
          <a:xfrm>
            <a:off x="-10475" y="0"/>
            <a:ext cx="9164950" cy="514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>
            <a:off x="507725" y="1420149"/>
            <a:ext cx="6339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2400" u="none" cap="none" strike="noStrike">
                <a:solidFill>
                  <a:schemeClr val="accent1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507713" y="1133250"/>
            <a:ext cx="63393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vectors-15.png"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c. Section Separator - Photo">
  <p:cSld name="Photo and 1 Column Text Layout_1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sthead_1080.jpg" id="39" name="Google Shape;39;p6"/>
          <p:cNvPicPr preferRelativeResize="0"/>
          <p:nvPr/>
        </p:nvPicPr>
        <p:blipFill rotWithShape="1">
          <a:blip r:embed="rId2">
            <a:alphaModFix/>
          </a:blip>
          <a:srcRect b="0" l="31481" r="31485" t="0"/>
          <a:stretch/>
        </p:blipFill>
        <p:spPr>
          <a:xfrm>
            <a:off x="0" y="0"/>
            <a:ext cx="3429002" cy="514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" name="Google Shape;40;p6"/>
          <p:cNvSpPr/>
          <p:nvPr/>
        </p:nvSpPr>
        <p:spPr>
          <a:xfrm>
            <a:off x="3429000" y="300"/>
            <a:ext cx="57150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4249673" y="1420150"/>
            <a:ext cx="4217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249674" y="1133250"/>
            <a:ext cx="42171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vectors-15.png"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a. Left Sidebar - Bullets">
  <p:cSld name="Title and Body Text Layout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3755250" y="240625"/>
            <a:ext cx="47622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b="22981" l="912" r="66257" t="4153"/>
          <a:stretch/>
        </p:blipFill>
        <p:spPr>
          <a:xfrm>
            <a:off x="0" y="0"/>
            <a:ext cx="306507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534835" y="1153457"/>
            <a:ext cx="2350800" cy="19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534835" y="240625"/>
            <a:ext cx="23508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0" sz="2100" u="none" cap="none" strike="noStrike">
                <a:solidFill>
                  <a:schemeClr val="lt1"/>
                </a:solidFill>
              </a:defRPr>
            </a:lvl1pPr>
            <a:lvl2pPr indent="0"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rtl="0">
              <a:lnSpc>
                <a:spcPct val="12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rtl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0" name="Google Shape;50;p7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51" name="Google Shape;51;p7"/>
          <p:cNvPicPr preferRelativeResize="0"/>
          <p:nvPr/>
        </p:nvPicPr>
        <p:blipFill rotWithShape="1">
          <a:blip r:embed="rId3">
            <a:alphaModFix/>
          </a:blip>
          <a:srcRect b="11032" l="38990" r="0" t="0"/>
          <a:stretch/>
        </p:blipFill>
        <p:spPr>
          <a:xfrm>
            <a:off x="0" y="365375"/>
            <a:ext cx="465450" cy="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idx="3" type="body"/>
          </p:nvPr>
        </p:nvSpPr>
        <p:spPr>
          <a:xfrm>
            <a:off x="3755250" y="672025"/>
            <a:ext cx="4762200" cy="4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4" type="subTitle"/>
          </p:nvPr>
        </p:nvSpPr>
        <p:spPr>
          <a:xfrm>
            <a:off x="534825" y="3869125"/>
            <a:ext cx="2350800" cy="8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descr="vectors-15.png" id="54" name="Google Shape;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5748747" y="4744950"/>
            <a:ext cx="276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&amp; PROPRIETARY</a:t>
            </a:r>
            <a:endParaRPr sz="800">
              <a:solidFill>
                <a:srgbClr val="94949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c. Subtitle - Bullets - 2 columns">
  <p:cSld name="1_Title and Body Text Layout No Subtitle or Footn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534800" y="1090650"/>
            <a:ext cx="40707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4601350" y="1090650"/>
            <a:ext cx="40707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>
            <a:off x="-7175" y="4660500"/>
            <a:ext cx="91512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62" name="Google Shape;62;p8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8"/>
          <p:cNvSpPr txBox="1"/>
          <p:nvPr>
            <p:ph idx="4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pic>
        <p:nvPicPr>
          <p:cNvPr descr="vectors-15.png" id="64" name="Google Shape;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17001_Grail-10-Slide-PilotDeck-001ss-06.png" id="65" name="Google Shape;65;p8"/>
          <p:cNvPicPr preferRelativeResize="0"/>
          <p:nvPr/>
        </p:nvPicPr>
        <p:blipFill rotWithShape="1">
          <a:blip r:embed="rId3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a. Subtitle - Bullets - 1 column">
  <p:cSld name="1_Title and Body Text Layout No Subtitle or Footnot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-7175" y="4660500"/>
            <a:ext cx="9151200" cy="48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71" name="Google Shape;71;p9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ectors-15.png"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416" y="4823788"/>
            <a:ext cx="813464" cy="15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17001_Grail-10-Slide-PilotDeck-001ss-06.png" id="73" name="Google Shape;73;p9"/>
          <p:cNvPicPr preferRelativeResize="0"/>
          <p:nvPr/>
        </p:nvPicPr>
        <p:blipFill rotWithShape="1">
          <a:blip r:embed="rId3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b. Subtitle - Bullets - 1 column - No footer">
  <p:cSld name="1_Title and Body Text Layout No Subtitle or Footnote_2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425" y="4825096"/>
            <a:ext cx="813448" cy="1538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4949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i="0" sz="2100" u="none" cap="none" strike="noStrike">
                <a:solidFill>
                  <a:schemeClr val="accen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ebo"/>
              <a:buNone/>
              <a:defRPr sz="2100">
                <a:solidFill>
                  <a:schemeClr val="accen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80" name="Google Shape;80;p10"/>
          <p:cNvSpPr txBox="1"/>
          <p:nvPr/>
        </p:nvSpPr>
        <p:spPr>
          <a:xfrm>
            <a:off x="7889625" y="4744950"/>
            <a:ext cx="116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Heebo"/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i="0" sz="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17001_Grail-10-Slide-PilotDeck-001ss-06.png" id="81" name="Google Shape;81;p10"/>
          <p:cNvPicPr preferRelativeResize="0"/>
          <p:nvPr/>
        </p:nvPicPr>
        <p:blipFill rotWithShape="1">
          <a:blip r:embed="rId3">
            <a:alphaModFix/>
          </a:blip>
          <a:srcRect b="65419" l="38990" r="0" t="0"/>
          <a:stretch/>
        </p:blipFill>
        <p:spPr>
          <a:xfrm>
            <a:off x="0" y="365375"/>
            <a:ext cx="465450" cy="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b="0" i="0" sz="2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311700" y="4450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b="0" i="0" sz="2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311700" y="115247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nicolaskruchten/pivottable/wiki/UI-Tutorial" TargetMode="External"/><Relationship Id="rId4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eamrs.github.io/esquisse/index.html" TargetMode="External"/><Relationship Id="rId4" Type="http://schemas.openxmlformats.org/officeDocument/2006/relationships/image" Target="../media/image3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journals.plos.org/ploscompbiol/article?id=10.1371/journal.pcbi.1003285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grailb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idx="1" type="subTitle"/>
          </p:nvPr>
        </p:nvSpPr>
        <p:spPr>
          <a:xfrm>
            <a:off x="5513550" y="2556000"/>
            <a:ext cx="35604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Interactive and Reproducible Analysis Reports in R</a:t>
            </a:r>
            <a:endParaRPr/>
          </a:p>
        </p:txBody>
      </p:sp>
      <p:sp>
        <p:nvSpPr>
          <p:cNvPr id="246" name="Google Shape;246;p29"/>
          <p:cNvSpPr txBox="1"/>
          <p:nvPr>
            <p:ph type="ctrTitle"/>
          </p:nvPr>
        </p:nvSpPr>
        <p:spPr>
          <a:xfrm>
            <a:off x="532382" y="1420150"/>
            <a:ext cx="5109300" cy="9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ebo"/>
              <a:buNone/>
            </a:pPr>
            <a:r>
              <a:rPr lang="en-US"/>
              <a:t>A Revolution in Early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Cancer Detection</a:t>
            </a:r>
            <a:endParaRPr/>
          </a:p>
        </p:txBody>
      </p:sp>
      <p:sp>
        <p:nvSpPr>
          <p:cNvPr id="247" name="Google Shape;247;p29"/>
          <p:cNvSpPr txBox="1"/>
          <p:nvPr>
            <p:ph idx="2" type="subTitle"/>
          </p:nvPr>
        </p:nvSpPr>
        <p:spPr>
          <a:xfrm>
            <a:off x="5659650" y="4143314"/>
            <a:ext cx="32682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 Civello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Clinical Data Science</a:t>
            </a:r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5659650" y="3759800"/>
            <a:ext cx="3331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BBSW 2019, Nov 7-8 2019</a:t>
            </a:r>
            <a:endParaRPr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https://github.com/nicolaskruchten/pivottable/wiki/UI-Tutorial</a:t>
            </a:r>
            <a:endParaRPr/>
          </a:p>
        </p:txBody>
      </p:sp>
      <p:sp>
        <p:nvSpPr>
          <p:cNvPr id="328" name="Google Shape;328;p38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Interactive Tools</a:t>
            </a:r>
            <a:endParaRPr/>
          </a:p>
        </p:txBody>
      </p:sp>
      <p:sp>
        <p:nvSpPr>
          <p:cNvPr id="329" name="Google Shape;329;p38"/>
          <p:cNvSpPr txBox="1"/>
          <p:nvPr>
            <p:ph idx="3" type="subTitle"/>
          </p:nvPr>
        </p:nvSpPr>
        <p:spPr>
          <a:xfrm>
            <a:off x="534800" y="6193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rpivotTable, DT, esquisse</a:t>
            </a:r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650" y="1050150"/>
            <a:ext cx="5810749" cy="33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398725" y="2549375"/>
            <a:ext cx="2270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Can be embedded into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 markdown!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data from GRAIL CCGA study</a:t>
            </a:r>
            <a:endParaRPr/>
          </a:p>
        </p:txBody>
      </p:sp>
      <p:sp>
        <p:nvSpPr>
          <p:cNvPr id="337" name="Google Shape;337;p39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Interactive Tools</a:t>
            </a:r>
            <a:endParaRPr/>
          </a:p>
        </p:txBody>
      </p:sp>
      <p:sp>
        <p:nvSpPr>
          <p:cNvPr id="338" name="Google Shape;338;p39"/>
          <p:cNvSpPr txBox="1"/>
          <p:nvPr>
            <p:ph idx="3" type="subTitle"/>
          </p:nvPr>
        </p:nvSpPr>
        <p:spPr>
          <a:xfrm>
            <a:off x="534800" y="6193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rpivotTable, DT, esquisse</a:t>
            </a:r>
            <a:endParaRPr/>
          </a:p>
        </p:txBody>
      </p: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725" y="1202550"/>
            <a:ext cx="7284193" cy="28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/>
        </p:nvSpPr>
        <p:spPr>
          <a:xfrm>
            <a:off x="5190075" y="523350"/>
            <a:ext cx="2270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Can be embedded into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 markdown!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https://dreamrs.github.io/esquisse/index.html</a:t>
            </a:r>
            <a:endParaRPr/>
          </a:p>
        </p:txBody>
      </p:sp>
      <p:sp>
        <p:nvSpPr>
          <p:cNvPr id="346" name="Google Shape;346;p40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Interactive Tools</a:t>
            </a:r>
            <a:endParaRPr/>
          </a:p>
        </p:txBody>
      </p:sp>
      <p:sp>
        <p:nvSpPr>
          <p:cNvPr id="347" name="Google Shape;347;p40"/>
          <p:cNvSpPr txBox="1"/>
          <p:nvPr>
            <p:ph idx="3" type="subTitle"/>
          </p:nvPr>
        </p:nvSpPr>
        <p:spPr>
          <a:xfrm>
            <a:off x="534800" y="6193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rpivotTable, DT, esquisse</a:t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325" y="981048"/>
            <a:ext cx="4426000" cy="34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 txBox="1"/>
          <p:nvPr/>
        </p:nvSpPr>
        <p:spPr>
          <a:xfrm>
            <a:off x="398725" y="2549375"/>
            <a:ext cx="2270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Can be embedded into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 markdown!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1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 C</a:t>
            </a:r>
            <a:r>
              <a:rPr lang="en-US"/>
              <a:t>ommunication and Engagement Through Tools?</a:t>
            </a:r>
            <a:endParaRPr/>
          </a:p>
        </p:txBody>
      </p:sp>
      <p:sp>
        <p:nvSpPr>
          <p:cNvPr id="356" name="Google Shape;356;p41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Sure!</a:t>
            </a:r>
            <a:endParaRPr/>
          </a:p>
        </p:txBody>
      </p:sp>
      <p:sp>
        <p:nvSpPr>
          <p:cNvPr id="357" name="Google Shape;357;p41"/>
          <p:cNvSpPr txBox="1"/>
          <p:nvPr/>
        </p:nvSpPr>
        <p:spPr>
          <a:xfrm>
            <a:off x="831950" y="1082050"/>
            <a:ext cx="71910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Shift how people work together (understanding the 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correct data can be combined in the first place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Interactive tools can be used (versus iterative static snapshots) to generate knowledge, which is the ultimate goal. 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 maybe now my new title of this talk is: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“An environment fostering collaboration and innovative tooling can turn data into insight”</a:t>
            </a:r>
            <a:endParaRPr i="1"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but I’m forgetting the </a:t>
            </a:r>
            <a:r>
              <a:rPr i="1"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reproducibility</a:t>
            </a:r>
            <a:r>
              <a:rPr i="1"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aspect...</a:t>
            </a:r>
            <a:endParaRPr i="1"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idx="1" type="subTitle"/>
          </p:nvPr>
        </p:nvSpPr>
        <p:spPr>
          <a:xfrm>
            <a:off x="507713" y="1133250"/>
            <a:ext cx="63393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Reproducibility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63" name="Google Shape;363;p42"/>
          <p:cNvSpPr txBox="1"/>
          <p:nvPr>
            <p:ph type="ctrTitle"/>
          </p:nvPr>
        </p:nvSpPr>
        <p:spPr>
          <a:xfrm>
            <a:off x="507725" y="1420149"/>
            <a:ext cx="63393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type of</a:t>
            </a:r>
            <a:r>
              <a:rPr lang="en-US"/>
              <a:t> “Reproducibility” do I mean?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For Every Result, Keep Track of How It Was Produced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Avoid Manual Data Manipulation Steps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Archive the Exact Versions of All External Resources Used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Version Control All Custom Scripts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Record All Intermediate Results, When Possible in Standardized Formats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For Analyses That Include Randomness, Note Underlying Random Seeds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Always Store Raw Data behind Plots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Generate Hierarchical Analysis Output, Allowing Layers of Increasing Detail to Be Inspected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Connect Textual Statements to Underlying Results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Provide Public Access to Scripts, Runs, and Results</a:t>
            </a:r>
            <a:endParaRPr/>
          </a:p>
        </p:txBody>
      </p:sp>
      <p:sp>
        <p:nvSpPr>
          <p:cNvPr id="369" name="Google Shape;369;p43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 Simple Rules for Reproducible Computational Research</a:t>
            </a:r>
            <a:endParaRPr/>
          </a:p>
        </p:txBody>
      </p:sp>
      <p:sp>
        <p:nvSpPr>
          <p:cNvPr id="370" name="Google Shape;370;p43"/>
          <p:cNvSpPr txBox="1"/>
          <p:nvPr>
            <p:ph idx="1" type="subTitle"/>
          </p:nvPr>
        </p:nvSpPr>
        <p:spPr>
          <a:xfrm>
            <a:off x="534800" y="440557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https://journals.plos.org/ploscompbiol/article?id=10.1371/journal.pcbi.1003285</a:t>
            </a:r>
            <a:endParaRPr/>
          </a:p>
        </p:txBody>
      </p:sp>
      <p:sp>
        <p:nvSpPr>
          <p:cNvPr id="371" name="Google Shape;371;p43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S. Bagaria 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</a:t>
            </a:r>
            <a:r>
              <a:rPr lang="en-US" sz="1200"/>
              <a:t>. Bagaria </a:t>
            </a:r>
            <a:endParaRPr sz="1200"/>
          </a:p>
        </p:txBody>
      </p:sp>
      <p:sp>
        <p:nvSpPr>
          <p:cNvPr id="377" name="Google Shape;377;p44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-US"/>
              <a:t>Not</a:t>
            </a:r>
            <a:r>
              <a:rPr lang="en-US"/>
              <a:t> every analysis needs to be publication ready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Exploratory analysis is OK to be local if </a:t>
            </a:r>
            <a:r>
              <a:rPr lang="en-US"/>
              <a:t>working </a:t>
            </a:r>
            <a:r>
              <a:rPr lang="en-US"/>
              <a:t>independently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But, also need a process to "graduate" exploratory analysis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To verify findings are reproducible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To collaborate internally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To present to an internal audience (lab, team, company, etc.)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To collaborate externally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To publish in journals</a:t>
            </a:r>
            <a:endParaRPr/>
          </a:p>
        </p:txBody>
      </p:sp>
      <p:sp>
        <p:nvSpPr>
          <p:cNvPr id="378" name="Google Shape;378;p44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Levels of Reproducible Analysis</a:t>
            </a:r>
            <a:endParaRPr/>
          </a:p>
        </p:txBody>
      </p:sp>
      <p:sp>
        <p:nvSpPr>
          <p:cNvPr id="379" name="Google Shape;379;p44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 Rendering is Not Reproducible</a:t>
            </a:r>
            <a:endParaRPr/>
          </a:p>
        </p:txBody>
      </p:sp>
      <p:grpSp>
        <p:nvGrpSpPr>
          <p:cNvPr id="385" name="Google Shape;385;p45"/>
          <p:cNvGrpSpPr/>
          <p:nvPr/>
        </p:nvGrpSpPr>
        <p:grpSpPr>
          <a:xfrm>
            <a:off x="4533650" y="2071838"/>
            <a:ext cx="1104575" cy="929525"/>
            <a:chOff x="2625625" y="3593750"/>
            <a:chExt cx="1104575" cy="929525"/>
          </a:xfrm>
        </p:grpSpPr>
        <p:pic>
          <p:nvPicPr>
            <p:cNvPr id="386" name="Google Shape;386;p45"/>
            <p:cNvPicPr preferRelativeResize="0"/>
            <p:nvPr/>
          </p:nvPicPr>
          <p:blipFill rotWithShape="1">
            <a:blip r:embed="rId3">
              <a:alphaModFix/>
            </a:blip>
            <a:srcRect b="0" l="0" r="0" t="15846"/>
            <a:stretch/>
          </p:blipFill>
          <p:spPr>
            <a:xfrm>
              <a:off x="2625625" y="3593750"/>
              <a:ext cx="1104575" cy="92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45"/>
            <p:cNvSpPr/>
            <p:nvPr/>
          </p:nvSpPr>
          <p:spPr>
            <a:xfrm>
              <a:off x="2766975" y="3676500"/>
              <a:ext cx="824100" cy="55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8" name="Google Shape;388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0425" y="3714730"/>
              <a:ext cx="637200" cy="493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p45"/>
          <p:cNvSpPr/>
          <p:nvPr/>
        </p:nvSpPr>
        <p:spPr>
          <a:xfrm>
            <a:off x="3071438" y="2013975"/>
            <a:ext cx="720000" cy="8688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 code</a:t>
            </a:r>
            <a:endParaRPr/>
          </a:p>
        </p:txBody>
      </p:sp>
      <p:cxnSp>
        <p:nvCxnSpPr>
          <p:cNvPr id="390" name="Google Shape;390;p45"/>
          <p:cNvCxnSpPr>
            <a:stCxn id="389" idx="0"/>
            <a:endCxn id="387" idx="1"/>
          </p:cNvCxnSpPr>
          <p:nvPr/>
        </p:nvCxnSpPr>
        <p:spPr>
          <a:xfrm flipH="1" rot="10800000">
            <a:off x="3791438" y="2433675"/>
            <a:ext cx="8835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5"/>
          <p:cNvCxnSpPr>
            <a:stCxn id="387" idx="3"/>
            <a:endCxn id="392" idx="1"/>
          </p:cNvCxnSpPr>
          <p:nvPr/>
        </p:nvCxnSpPr>
        <p:spPr>
          <a:xfrm>
            <a:off x="5499100" y="2433588"/>
            <a:ext cx="802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5"/>
          <p:cNvSpPr/>
          <p:nvPr/>
        </p:nvSpPr>
        <p:spPr>
          <a:xfrm>
            <a:off x="1609650" y="2080925"/>
            <a:ext cx="861000" cy="746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9D2E9"/>
          </a:solidFill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Data</a:t>
            </a:r>
            <a:endParaRPr/>
          </a:p>
        </p:txBody>
      </p:sp>
      <p:cxnSp>
        <p:nvCxnSpPr>
          <p:cNvPr id="394" name="Google Shape;394;p45"/>
          <p:cNvCxnSpPr>
            <a:stCxn id="393" idx="0"/>
            <a:endCxn id="389" idx="2"/>
          </p:cNvCxnSpPr>
          <p:nvPr/>
        </p:nvCxnSpPr>
        <p:spPr>
          <a:xfrm flipH="1" rot="10800000">
            <a:off x="2470650" y="2448275"/>
            <a:ext cx="6009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5" name="Google Shape;3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725" y="1597775"/>
            <a:ext cx="1634350" cy="16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/>
          <p:nvPr>
            <p:ph idx="2" type="body"/>
          </p:nvPr>
        </p:nvSpPr>
        <p:spPr>
          <a:xfrm>
            <a:off x="534800" y="1090650"/>
            <a:ext cx="81372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Code hosting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Build system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Common in software development, newer concept to comp. analysis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6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Improving Reproducibility with Tools</a:t>
            </a:r>
            <a:r>
              <a:rPr lang="en-US"/>
              <a:t> </a:t>
            </a:r>
            <a:endParaRPr/>
          </a:p>
        </p:txBody>
      </p:sp>
      <p:sp>
        <p:nvSpPr>
          <p:cNvPr id="402" name="Google Shape;402;p46"/>
          <p:cNvSpPr/>
          <p:nvPr/>
        </p:nvSpPr>
        <p:spPr>
          <a:xfrm>
            <a:off x="2948200" y="2087300"/>
            <a:ext cx="720000" cy="868800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3B1C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 code</a:t>
            </a:r>
            <a:endParaRPr/>
          </a:p>
        </p:txBody>
      </p:sp>
      <p:sp>
        <p:nvSpPr>
          <p:cNvPr id="403" name="Google Shape;403;p46"/>
          <p:cNvSpPr/>
          <p:nvPr/>
        </p:nvSpPr>
        <p:spPr>
          <a:xfrm>
            <a:off x="3975925" y="2271188"/>
            <a:ext cx="1266300" cy="485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3B1C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Render script</a:t>
            </a:r>
            <a:endParaRPr/>
          </a:p>
        </p:txBody>
      </p:sp>
      <p:sp>
        <p:nvSpPr>
          <p:cNvPr id="404" name="Google Shape;404;p46"/>
          <p:cNvSpPr/>
          <p:nvPr/>
        </p:nvSpPr>
        <p:spPr>
          <a:xfrm>
            <a:off x="5694250" y="3166150"/>
            <a:ext cx="1296300" cy="647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3B1C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Server</a:t>
            </a:r>
            <a:endParaRPr/>
          </a:p>
        </p:txBody>
      </p:sp>
      <p:sp>
        <p:nvSpPr>
          <p:cNvPr id="405" name="Google Shape;405;p46"/>
          <p:cNvSpPr/>
          <p:nvPr/>
        </p:nvSpPr>
        <p:spPr>
          <a:xfrm>
            <a:off x="1603600" y="2148650"/>
            <a:ext cx="861000" cy="746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9D2E9"/>
          </a:solidFill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Data</a:t>
            </a:r>
            <a:endParaRPr/>
          </a:p>
        </p:txBody>
      </p:sp>
      <p:cxnSp>
        <p:nvCxnSpPr>
          <p:cNvPr id="406" name="Google Shape;406;p46"/>
          <p:cNvCxnSpPr>
            <a:stCxn id="405" idx="0"/>
            <a:endCxn id="402" idx="2"/>
          </p:cNvCxnSpPr>
          <p:nvPr/>
        </p:nvCxnSpPr>
        <p:spPr>
          <a:xfrm>
            <a:off x="2464600" y="2521700"/>
            <a:ext cx="483600" cy="0"/>
          </a:xfrm>
          <a:prstGeom prst="straightConnector1">
            <a:avLst/>
          </a:prstGeom>
          <a:noFill/>
          <a:ln cap="flat" cmpd="sng" w="9525">
            <a:solidFill>
              <a:srgbClr val="3B1C5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46"/>
          <p:cNvSpPr/>
          <p:nvPr/>
        </p:nvSpPr>
        <p:spPr>
          <a:xfrm>
            <a:off x="5709238" y="2278838"/>
            <a:ext cx="1266300" cy="485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3B1C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6"/>
          <p:cNvSpPr txBox="1"/>
          <p:nvPr/>
        </p:nvSpPr>
        <p:spPr>
          <a:xfrm>
            <a:off x="3714925" y="2320250"/>
            <a:ext cx="335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9" name="Google Shape;409;p46"/>
          <p:cNvCxnSpPr>
            <a:stCxn id="403" idx="3"/>
            <a:endCxn id="407" idx="1"/>
          </p:cNvCxnSpPr>
          <p:nvPr/>
        </p:nvCxnSpPr>
        <p:spPr>
          <a:xfrm>
            <a:off x="5242225" y="2514038"/>
            <a:ext cx="467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6"/>
          <p:cNvCxnSpPr>
            <a:endCxn id="411" idx="1"/>
          </p:cNvCxnSpPr>
          <p:nvPr/>
        </p:nvCxnSpPr>
        <p:spPr>
          <a:xfrm flipH="1" rot="10800000">
            <a:off x="6975600" y="2530300"/>
            <a:ext cx="5625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6"/>
          <p:cNvCxnSpPr/>
          <p:nvPr/>
        </p:nvCxnSpPr>
        <p:spPr>
          <a:xfrm>
            <a:off x="6200025" y="2830500"/>
            <a:ext cx="6000" cy="2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6"/>
          <p:cNvCxnSpPr/>
          <p:nvPr/>
        </p:nvCxnSpPr>
        <p:spPr>
          <a:xfrm rot="10800000">
            <a:off x="6337438" y="2853150"/>
            <a:ext cx="9900" cy="2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675" y="2312600"/>
            <a:ext cx="966960" cy="4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973750"/>
            <a:ext cx="1196024" cy="119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/>
          <p:nvPr/>
        </p:nvSpPr>
        <p:spPr>
          <a:xfrm>
            <a:off x="1780700" y="1622525"/>
            <a:ext cx="5229900" cy="2962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7"/>
          <p:cNvSpPr txBox="1"/>
          <p:nvPr>
            <p:ph type="title"/>
          </p:nvPr>
        </p:nvSpPr>
        <p:spPr>
          <a:xfrm>
            <a:off x="534810" y="31955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Data Provenance with Ref</a:t>
            </a:r>
            <a:r>
              <a:rPr lang="en-US"/>
              <a:t>low</a:t>
            </a:r>
            <a:r>
              <a:rPr lang="en-US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™</a:t>
            </a:r>
            <a:endParaRPr/>
          </a:p>
        </p:txBody>
      </p:sp>
      <p:grpSp>
        <p:nvGrpSpPr>
          <p:cNvPr id="422" name="Google Shape;422;p47"/>
          <p:cNvGrpSpPr/>
          <p:nvPr/>
        </p:nvGrpSpPr>
        <p:grpSpPr>
          <a:xfrm>
            <a:off x="2318620" y="3254853"/>
            <a:ext cx="2083091" cy="1329951"/>
            <a:chOff x="2863750" y="1046200"/>
            <a:chExt cx="3107700" cy="1984113"/>
          </a:xfrm>
        </p:grpSpPr>
        <p:sp>
          <p:nvSpPr>
            <p:cNvPr id="423" name="Google Shape;423;p47"/>
            <p:cNvSpPr/>
            <p:nvPr/>
          </p:nvSpPr>
          <p:spPr>
            <a:xfrm>
              <a:off x="2863750" y="1046200"/>
              <a:ext cx="3107700" cy="1562100"/>
            </a:xfrm>
            <a:prstGeom prst="cube">
              <a:avLst>
                <a:gd fmla="val 25000" name="adj"/>
              </a:avLst>
            </a:prstGeom>
            <a:solidFill>
              <a:srgbClr val="83B0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/>
              </a:br>
              <a:br>
                <a:rPr lang="en-US"/>
              </a:br>
              <a:r>
                <a:rPr lang="en-US"/>
                <a:t>  Report Rendering Container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5388" y="1948683"/>
              <a:ext cx="1266300" cy="10816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7"/>
            <p:cNvSpPr/>
            <p:nvPr/>
          </p:nvSpPr>
          <p:spPr>
            <a:xfrm>
              <a:off x="3015332" y="2218134"/>
              <a:ext cx="1266300" cy="26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"/>
                <a:t>Git Revision Tag</a:t>
              </a:r>
              <a:endParaRPr sz="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">
                  <a:solidFill>
                    <a:srgbClr val="99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2019-05-04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100">
                  <a:solidFill>
                    <a:srgbClr val="B45F0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jkim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1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143843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100">
                  <a:solidFill>
                    <a:srgbClr val="1C458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024f331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100">
                  <a:solidFill>
                    <a:srgbClr val="674EA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dev</a:t>
              </a:r>
              <a:b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</a:br>
              <a:r>
                <a:rPr b="1" lang="en-US" sz="100">
                  <a:solidFill>
                    <a:srgbClr val="99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Date</a:t>
              </a:r>
              <a:r>
                <a:rPr b="1" lang="en-US" sz="1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100">
                  <a:solidFill>
                    <a:srgbClr val="B45F0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1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time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. </a:t>
              </a:r>
              <a:r>
                <a:rPr b="1" lang="en-US" sz="100">
                  <a:solidFill>
                    <a:srgbClr val="1C458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checksum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100">
                  <a:solidFill>
                    <a:srgbClr val="674EA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status</a:t>
              </a:r>
              <a:endParaRPr b="1" sz="1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cxnSp>
        <p:nvCxnSpPr>
          <p:cNvPr id="426" name="Google Shape;426;p47"/>
          <p:cNvCxnSpPr>
            <a:stCxn id="423" idx="5"/>
            <a:endCxn id="427" idx="1"/>
          </p:cNvCxnSpPr>
          <p:nvPr/>
        </p:nvCxnSpPr>
        <p:spPr>
          <a:xfrm>
            <a:off x="4401711" y="3647506"/>
            <a:ext cx="122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8" name="Google Shape;428;p47"/>
          <p:cNvPicPr preferRelativeResize="0"/>
          <p:nvPr/>
        </p:nvPicPr>
        <p:blipFill rotWithShape="1">
          <a:blip r:embed="rId4">
            <a:alphaModFix/>
          </a:blip>
          <a:srcRect b="12176" l="23226" r="28645" t="13528"/>
          <a:stretch/>
        </p:blipFill>
        <p:spPr>
          <a:xfrm>
            <a:off x="7852000" y="2524688"/>
            <a:ext cx="676525" cy="1011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47"/>
          <p:cNvCxnSpPr>
            <a:stCxn id="427" idx="3"/>
            <a:endCxn id="428" idx="1"/>
          </p:cNvCxnSpPr>
          <p:nvPr/>
        </p:nvCxnSpPr>
        <p:spPr>
          <a:xfrm flipH="1" rot="10800000">
            <a:off x="6305525" y="3030500"/>
            <a:ext cx="1546500" cy="6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0" name="Google Shape;430;p47"/>
          <p:cNvGrpSpPr/>
          <p:nvPr/>
        </p:nvGrpSpPr>
        <p:grpSpPr>
          <a:xfrm>
            <a:off x="5433713" y="3254838"/>
            <a:ext cx="1067100" cy="1052663"/>
            <a:chOff x="6434613" y="1111100"/>
            <a:chExt cx="1067100" cy="1052663"/>
          </a:xfrm>
        </p:grpSpPr>
        <p:pic>
          <p:nvPicPr>
            <p:cNvPr id="427" name="Google Shape;427;p47"/>
            <p:cNvPicPr preferRelativeResize="0"/>
            <p:nvPr/>
          </p:nvPicPr>
          <p:blipFill rotWithShape="1">
            <a:blip r:embed="rId5">
              <a:alphaModFix/>
            </a:blip>
            <a:srcRect b="4012" l="15264" r="14873" t="0"/>
            <a:stretch/>
          </p:blipFill>
          <p:spPr>
            <a:xfrm>
              <a:off x="6629900" y="1111100"/>
              <a:ext cx="676525" cy="92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47"/>
            <p:cNvSpPr/>
            <p:nvPr/>
          </p:nvSpPr>
          <p:spPr>
            <a:xfrm>
              <a:off x="6434613" y="1894363"/>
              <a:ext cx="1067100" cy="26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/>
                <a:t>Git Revision Tag</a:t>
              </a:r>
              <a:endParaRPr sz="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">
                  <a:solidFill>
                    <a:srgbClr val="99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2019-05-04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300">
                  <a:solidFill>
                    <a:srgbClr val="B45F0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jkim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3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143843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300">
                  <a:solidFill>
                    <a:srgbClr val="1C458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024f331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300">
                  <a:solidFill>
                    <a:srgbClr val="674EA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dev</a:t>
              </a:r>
              <a:b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</a:br>
              <a:r>
                <a:rPr b="1" lang="en-US" sz="300">
                  <a:solidFill>
                    <a:srgbClr val="99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Date</a:t>
              </a:r>
              <a:r>
                <a:rPr b="1" lang="en-US" sz="3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300">
                  <a:solidFill>
                    <a:srgbClr val="B45F0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3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time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. </a:t>
              </a:r>
              <a:r>
                <a:rPr b="1" lang="en-US" sz="300">
                  <a:solidFill>
                    <a:srgbClr val="1C458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checksum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300">
                  <a:solidFill>
                    <a:srgbClr val="674EA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status</a:t>
              </a:r>
              <a:endParaRPr b="1" sz="3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cxnSp>
        <p:nvCxnSpPr>
          <p:cNvPr id="432" name="Google Shape;432;p47"/>
          <p:cNvCxnSpPr>
            <a:stCxn id="423" idx="0"/>
            <a:endCxn id="433" idx="1"/>
          </p:cNvCxnSpPr>
          <p:nvPr/>
        </p:nvCxnSpPr>
        <p:spPr>
          <a:xfrm flipH="1" rot="10800000">
            <a:off x="3491050" y="1123653"/>
            <a:ext cx="1211700" cy="21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4" name="Google Shape;434;p47"/>
          <p:cNvPicPr preferRelativeResize="0"/>
          <p:nvPr/>
        </p:nvPicPr>
        <p:blipFill rotWithShape="1">
          <a:blip r:embed="rId4">
            <a:alphaModFix/>
          </a:blip>
          <a:srcRect b="12176" l="23226" r="28645" t="13528"/>
          <a:stretch/>
        </p:blipFill>
        <p:spPr>
          <a:xfrm>
            <a:off x="726450" y="1926411"/>
            <a:ext cx="658500" cy="984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47"/>
          <p:cNvGrpSpPr/>
          <p:nvPr/>
        </p:nvGrpSpPr>
        <p:grpSpPr>
          <a:xfrm>
            <a:off x="2318620" y="1812990"/>
            <a:ext cx="2083091" cy="1329951"/>
            <a:chOff x="2863750" y="1046200"/>
            <a:chExt cx="3107700" cy="1984113"/>
          </a:xfrm>
        </p:grpSpPr>
        <p:sp>
          <p:nvSpPr>
            <p:cNvPr id="436" name="Google Shape;436;p47"/>
            <p:cNvSpPr/>
            <p:nvPr/>
          </p:nvSpPr>
          <p:spPr>
            <a:xfrm>
              <a:off x="2863750" y="1046200"/>
              <a:ext cx="3107700" cy="1562100"/>
            </a:xfrm>
            <a:prstGeom prst="cube">
              <a:avLst>
                <a:gd fmla="val 25000" name="adj"/>
              </a:avLst>
            </a:prstGeom>
            <a:solidFill>
              <a:srgbClr val="83B0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/>
              </a:br>
              <a:br>
                <a:rPr lang="en-US"/>
              </a:br>
              <a:r>
                <a:rPr lang="en-US"/>
                <a:t>Data processor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7" name="Google Shape;43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5388" y="1948683"/>
              <a:ext cx="1266300" cy="10816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47"/>
            <p:cNvSpPr/>
            <p:nvPr/>
          </p:nvSpPr>
          <p:spPr>
            <a:xfrm>
              <a:off x="3015332" y="2218153"/>
              <a:ext cx="1266300" cy="26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"/>
                <a:t>Git Revision Tag</a:t>
              </a:r>
              <a:endParaRPr sz="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">
                  <a:solidFill>
                    <a:srgbClr val="99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2019-05-04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100">
                  <a:solidFill>
                    <a:srgbClr val="B45F0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jkim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1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143843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100">
                  <a:solidFill>
                    <a:srgbClr val="1C458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024f331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100">
                  <a:solidFill>
                    <a:srgbClr val="674EA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dev</a:t>
              </a:r>
              <a:b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</a:br>
              <a:r>
                <a:rPr b="1" lang="en-US" sz="100">
                  <a:solidFill>
                    <a:srgbClr val="99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Date</a:t>
              </a:r>
              <a:r>
                <a:rPr b="1" lang="en-US" sz="1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100">
                  <a:solidFill>
                    <a:srgbClr val="B45F0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1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time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. </a:t>
              </a:r>
              <a:r>
                <a:rPr b="1" lang="en-US" sz="100">
                  <a:solidFill>
                    <a:srgbClr val="1C458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checksum</a:t>
              </a:r>
              <a:r>
                <a:rPr b="1" lang="en-US" sz="1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100">
                  <a:solidFill>
                    <a:srgbClr val="674EA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status</a:t>
              </a:r>
              <a:endParaRPr b="1" sz="1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433" name="Google Shape;43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851" y="664195"/>
            <a:ext cx="786400" cy="918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47"/>
          <p:cNvGrpSpPr/>
          <p:nvPr/>
        </p:nvGrpSpPr>
        <p:grpSpPr>
          <a:xfrm>
            <a:off x="5450581" y="1921388"/>
            <a:ext cx="1067100" cy="1147375"/>
            <a:chOff x="4965613" y="1228300"/>
            <a:chExt cx="1067100" cy="1147375"/>
          </a:xfrm>
        </p:grpSpPr>
        <p:sp>
          <p:nvSpPr>
            <p:cNvPr id="440" name="Google Shape;440;p47"/>
            <p:cNvSpPr/>
            <p:nvPr/>
          </p:nvSpPr>
          <p:spPr>
            <a:xfrm>
              <a:off x="5106025" y="1228300"/>
              <a:ext cx="786300" cy="9849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Processed</a:t>
              </a:r>
              <a:r>
                <a:rPr lang="en-US"/>
                <a:t> Data</a:t>
              </a: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4965613" y="2106275"/>
              <a:ext cx="1067100" cy="26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/>
                <a:t>Git Revision Tag</a:t>
              </a:r>
              <a:endParaRPr sz="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">
                  <a:solidFill>
                    <a:srgbClr val="99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2019-05-04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300">
                  <a:solidFill>
                    <a:srgbClr val="B45F0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jkim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3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143843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300">
                  <a:solidFill>
                    <a:srgbClr val="1C458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024f331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300">
                  <a:solidFill>
                    <a:srgbClr val="674EA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dev</a:t>
              </a:r>
              <a:b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</a:br>
              <a:r>
                <a:rPr b="1" lang="en-US" sz="300">
                  <a:solidFill>
                    <a:srgbClr val="99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Date</a:t>
              </a:r>
              <a:r>
                <a:rPr b="1" lang="en-US" sz="3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b="1" lang="en-US" sz="300">
                  <a:solidFill>
                    <a:srgbClr val="B45F0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3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time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. </a:t>
              </a:r>
              <a:r>
                <a:rPr b="1" lang="en-US" sz="300">
                  <a:solidFill>
                    <a:srgbClr val="1C458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checksum</a:t>
              </a:r>
              <a:r>
                <a:rPr b="1" lang="en-US" sz="300"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b="1" lang="en-US" sz="300">
                  <a:solidFill>
                    <a:srgbClr val="674EA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status</a:t>
              </a:r>
              <a:endParaRPr b="1" sz="3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42" name="Google Shape;442;p47"/>
          <p:cNvGrpSpPr/>
          <p:nvPr/>
        </p:nvGrpSpPr>
        <p:grpSpPr>
          <a:xfrm>
            <a:off x="5375526" y="4426525"/>
            <a:ext cx="1759200" cy="577200"/>
            <a:chOff x="7086476" y="4346050"/>
            <a:chExt cx="1759200" cy="577200"/>
          </a:xfrm>
        </p:grpSpPr>
        <p:sp>
          <p:nvSpPr>
            <p:cNvPr id="443" name="Google Shape;443;p47"/>
            <p:cNvSpPr/>
            <p:nvPr/>
          </p:nvSpPr>
          <p:spPr>
            <a:xfrm>
              <a:off x="7086476" y="4346050"/>
              <a:ext cx="1759200" cy="577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82199" y="4445974"/>
              <a:ext cx="1610309" cy="430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5" name="Google Shape;445;p47"/>
          <p:cNvCxnSpPr>
            <a:stCxn id="440" idx="2"/>
            <a:endCxn id="423" idx="5"/>
          </p:cNvCxnSpPr>
          <p:nvPr/>
        </p:nvCxnSpPr>
        <p:spPr>
          <a:xfrm flipH="1">
            <a:off x="4401794" y="2413838"/>
            <a:ext cx="1189200" cy="12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47"/>
          <p:cNvCxnSpPr>
            <a:stCxn id="436" idx="5"/>
            <a:endCxn id="440" idx="2"/>
          </p:cNvCxnSpPr>
          <p:nvPr/>
        </p:nvCxnSpPr>
        <p:spPr>
          <a:xfrm>
            <a:off x="4401711" y="2205643"/>
            <a:ext cx="11892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47"/>
          <p:cNvCxnSpPr>
            <a:stCxn id="434" idx="3"/>
            <a:endCxn id="436" idx="2"/>
          </p:cNvCxnSpPr>
          <p:nvPr/>
        </p:nvCxnSpPr>
        <p:spPr>
          <a:xfrm>
            <a:off x="1384950" y="2418891"/>
            <a:ext cx="933600" cy="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47"/>
          <p:cNvCxnSpPr>
            <a:stCxn id="436" idx="0"/>
            <a:endCxn id="433" idx="1"/>
          </p:cNvCxnSpPr>
          <p:nvPr/>
        </p:nvCxnSpPr>
        <p:spPr>
          <a:xfrm flipH="1" rot="10800000">
            <a:off x="3491050" y="1123590"/>
            <a:ext cx="1211700" cy="6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47"/>
          <p:cNvCxnSpPr>
            <a:stCxn id="440" idx="0"/>
            <a:endCxn id="428" idx="1"/>
          </p:cNvCxnSpPr>
          <p:nvPr/>
        </p:nvCxnSpPr>
        <p:spPr>
          <a:xfrm>
            <a:off x="6377294" y="2413838"/>
            <a:ext cx="1474800" cy="6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7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S. Bagaria</a:t>
            </a:r>
            <a:endParaRPr sz="1200"/>
          </a:p>
        </p:txBody>
      </p:sp>
      <p:sp>
        <p:nvSpPr>
          <p:cNvPr id="451" name="Google Shape;451;p47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Levels of reproducibility...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4249674" y="945075"/>
            <a:ext cx="42171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GRAIL technical </a:t>
            </a:r>
            <a:r>
              <a:rPr lang="en-US"/>
              <a:t> </a:t>
            </a:r>
            <a:r>
              <a:rPr lang="en-US"/>
              <a:t>staff, current and former, especially: </a:t>
            </a:r>
            <a:endParaRPr/>
          </a:p>
        </p:txBody>
      </p:sp>
      <p:sp>
        <p:nvSpPr>
          <p:cNvPr id="254" name="Google Shape;254;p30"/>
          <p:cNvSpPr txBox="1"/>
          <p:nvPr>
            <p:ph type="ctrTitle"/>
          </p:nvPr>
        </p:nvSpPr>
        <p:spPr>
          <a:xfrm>
            <a:off x="4249675" y="1624050"/>
            <a:ext cx="42171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Siddhartha Bagaria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 John Kim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Razvan Musaloiu-E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F</a:t>
            </a:r>
            <a:r>
              <a:rPr lang="en-US"/>
              <a:t>or business decisions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F</a:t>
            </a:r>
            <a:r>
              <a:rPr lang="en-US"/>
              <a:t>or external publications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-US"/>
              <a:t>Considered</a:t>
            </a:r>
            <a:r>
              <a:rPr lang="en-US"/>
              <a:t> for internally presented results (smaller team meetings)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When mistakes could be </a:t>
            </a:r>
            <a:r>
              <a:rPr lang="en-US"/>
              <a:t>embarrassing</a:t>
            </a:r>
            <a:r>
              <a:rPr lang="en-US"/>
              <a:t> or waste time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-US"/>
              <a:t>Considered</a:t>
            </a:r>
            <a:r>
              <a:rPr lang="en-US"/>
              <a:t> for continuous maintenance and testing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-US"/>
              <a:t>Rarely</a:t>
            </a:r>
            <a:r>
              <a:rPr lang="en-US"/>
              <a:t> for disposable code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Analysis never meant to run more than once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Exploratory</a:t>
            </a:r>
            <a:endParaRPr/>
          </a:p>
        </p:txBody>
      </p:sp>
      <p:sp>
        <p:nvSpPr>
          <p:cNvPr id="458" name="Google Shape;458;p48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9" name="Google Shape;459;p48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Internally at GRAIL</a:t>
            </a:r>
            <a:endParaRPr/>
          </a:p>
        </p:txBody>
      </p:sp>
      <p:sp>
        <p:nvSpPr>
          <p:cNvPr id="460" name="Google Shape;460;p48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we use fully reproducible workflows at GRAIL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9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The science, the analysis, and the engineering all need to partner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Tools that </a:t>
            </a:r>
            <a:r>
              <a:rPr lang="en-US"/>
              <a:t>are easy</a:t>
            </a:r>
            <a:r>
              <a:rPr lang="en-US"/>
              <a:t> </a:t>
            </a:r>
            <a:r>
              <a:rPr lang="en-US"/>
              <a:t>to adopt are needed to foster communication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Reproducibility needs to be </a:t>
            </a:r>
            <a:r>
              <a:rPr i="1" lang="en-US"/>
              <a:t>established at the start </a:t>
            </a:r>
            <a:r>
              <a:rPr lang="en-US"/>
              <a:t>and should not be the exception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Engineering and analysis can be coupled with tools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(and it doesn’t add to timelines)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9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68" name="Google Shape;468;p49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take away anything from this talk..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474" name="Google Shape;474;p50"/>
          <p:cNvSpPr txBox="1"/>
          <p:nvPr/>
        </p:nvSpPr>
        <p:spPr>
          <a:xfrm>
            <a:off x="662175" y="664200"/>
            <a:ext cx="2979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github.com/grailbio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50"/>
          <p:cNvSpPr txBox="1"/>
          <p:nvPr/>
        </p:nvSpPr>
        <p:spPr>
          <a:xfrm>
            <a:off x="662175" y="1065875"/>
            <a:ext cx="2979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dcivello@grailbio.com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ctrTitle"/>
          </p:nvPr>
        </p:nvSpPr>
        <p:spPr>
          <a:xfrm>
            <a:off x="507725" y="1420150"/>
            <a:ext cx="68958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Motivation:  Communication and Engagement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Practical Interactive Tools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Levels of Reproducible Analysis</a:t>
            </a:r>
            <a:endParaRPr/>
          </a:p>
        </p:txBody>
      </p: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507725" y="932325"/>
            <a:ext cx="63393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Agenda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 txBox="1"/>
          <p:nvPr>
            <p:ph idx="2" type="body"/>
          </p:nvPr>
        </p:nvSpPr>
        <p:spPr>
          <a:xfrm>
            <a:off x="534800" y="1090650"/>
            <a:ext cx="81372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Changing how people work together (often at the intersection of software and science) is crucial to building reproducible research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More than just tooling or a language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“Tools that enable going from data to knowledge”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A</a:t>
            </a:r>
            <a:r>
              <a:rPr lang="en-US"/>
              <a:t>dopting tools which streamline how analysis takes place, how decisions are made and how they’re communicated need to be embraced </a:t>
            </a:r>
            <a:endParaRPr/>
          </a:p>
        </p:txBody>
      </p:sp>
      <p:sp>
        <p:nvSpPr>
          <p:cNvPr id="267" name="Google Shape;267;p32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68" name="Google Shape;268;p32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 and Peer Engagement.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data from GRAIL CCGA study</a:t>
            </a:r>
            <a:endParaRPr/>
          </a:p>
        </p:txBody>
      </p:sp>
      <p:sp>
        <p:nvSpPr>
          <p:cNvPr id="274" name="Google Shape;274;p33"/>
          <p:cNvSpPr txBox="1"/>
          <p:nvPr>
            <p:ph idx="2" type="body"/>
          </p:nvPr>
        </p:nvSpPr>
        <p:spPr>
          <a:xfrm>
            <a:off x="534800" y="1090650"/>
            <a:ext cx="40275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“Can you create a plot of the number of participants in our study and the count of available tubes of blood they have?”</a:t>
            </a:r>
            <a:endParaRPr/>
          </a:p>
        </p:txBody>
      </p:sp>
      <p:sp>
        <p:nvSpPr>
          <p:cNvPr id="275" name="Google Shape;275;p33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76" name="Google Shape;276;p33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 and Peer Engagement.</a:t>
            </a:r>
            <a:endParaRPr/>
          </a:p>
        </p:txBody>
      </p:sp>
      <p:sp>
        <p:nvSpPr>
          <p:cNvPr id="277" name="Google Shape;277;p33"/>
          <p:cNvSpPr txBox="1"/>
          <p:nvPr>
            <p:ph idx="2" type="body"/>
          </p:nvPr>
        </p:nvSpPr>
        <p:spPr>
          <a:xfrm>
            <a:off x="4585400" y="1090650"/>
            <a:ext cx="40275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“Okay, great, can you add a breakdown of enrolled cancer status to this?”</a:t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00" y="2046600"/>
            <a:ext cx="3675299" cy="226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225" y="1912175"/>
            <a:ext cx="3983525" cy="25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data from GRAIL CCGA study</a:t>
            </a:r>
            <a:endParaRPr/>
          </a:p>
        </p:txBody>
      </p:sp>
      <p:sp>
        <p:nvSpPr>
          <p:cNvPr id="285" name="Google Shape;285;p34"/>
          <p:cNvSpPr txBox="1"/>
          <p:nvPr>
            <p:ph idx="2" type="body"/>
          </p:nvPr>
        </p:nvSpPr>
        <p:spPr>
          <a:xfrm>
            <a:off x="421525" y="1055475"/>
            <a:ext cx="40275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“</a:t>
            </a:r>
            <a:r>
              <a:rPr lang="en-US"/>
              <a:t>I’m not interested in non-cancer, and that one category is too</a:t>
            </a:r>
            <a:r>
              <a:rPr lang="en-US"/>
              <a:t> </a:t>
            </a:r>
            <a:r>
              <a:rPr lang="en-US"/>
              <a:t>small to see...”</a:t>
            </a:r>
            <a:endParaRPr/>
          </a:p>
        </p:txBody>
      </p:sp>
      <p:sp>
        <p:nvSpPr>
          <p:cNvPr id="286" name="Google Shape;286;p34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87" name="Google Shape;287;p34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 and Peer Engagement.</a:t>
            </a:r>
            <a:endParaRPr/>
          </a:p>
        </p:txBody>
      </p:sp>
      <p:sp>
        <p:nvSpPr>
          <p:cNvPr id="288" name="Google Shape;288;p34"/>
          <p:cNvSpPr txBox="1"/>
          <p:nvPr>
            <p:ph idx="2" type="body"/>
          </p:nvPr>
        </p:nvSpPr>
        <p:spPr>
          <a:xfrm>
            <a:off x="4819775" y="973475"/>
            <a:ext cx="40275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“Okay, how many of these participants have been analyzed in a previous cohort?”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75" y="1730125"/>
            <a:ext cx="4197200" cy="270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150" y="1730125"/>
            <a:ext cx="4197200" cy="258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97" name="Google Shape;297;p35"/>
          <p:cNvSpPr txBox="1"/>
          <p:nvPr>
            <p:ph idx="3" type="subTitle"/>
          </p:nvPr>
        </p:nvSpPr>
        <p:spPr>
          <a:xfrm>
            <a:off x="534825" y="6512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 and Peer Engagement.</a:t>
            </a:r>
            <a:endParaRPr/>
          </a:p>
        </p:txBody>
      </p:sp>
      <p:sp>
        <p:nvSpPr>
          <p:cNvPr id="298" name="Google Shape;298;p35"/>
          <p:cNvSpPr txBox="1"/>
          <p:nvPr>
            <p:ph idx="2" type="body"/>
          </p:nvPr>
        </p:nvSpPr>
        <p:spPr>
          <a:xfrm>
            <a:off x="1550550" y="1364300"/>
            <a:ext cx="60429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Real Question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i="1" lang="en-US"/>
              <a:t>Is there a correlation between blood collected and the cancer for the participants in our study?</a:t>
            </a:r>
            <a:r>
              <a:rPr lang="en-US"/>
              <a:t>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/>
              <a:t>How far did we get?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507713" y="1133250"/>
            <a:ext cx="63393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Practical Interactive Tools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idx="1" type="subTitle"/>
          </p:nvPr>
        </p:nvSpPr>
        <p:spPr>
          <a:xfrm>
            <a:off x="534825" y="4229825"/>
            <a:ext cx="8137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534835" y="341105"/>
            <a:ext cx="8137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Interactive Tools</a:t>
            </a:r>
            <a:endParaRPr/>
          </a:p>
        </p:txBody>
      </p:sp>
      <p:sp>
        <p:nvSpPr>
          <p:cNvPr id="310" name="Google Shape;310;p37"/>
          <p:cNvSpPr txBox="1"/>
          <p:nvPr>
            <p:ph idx="3" type="subTitle"/>
          </p:nvPr>
        </p:nvSpPr>
        <p:spPr>
          <a:xfrm>
            <a:off x="534800" y="619350"/>
            <a:ext cx="8137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workflow for EDA</a:t>
            </a:r>
            <a:endParaRPr/>
          </a:p>
        </p:txBody>
      </p:sp>
      <p:grpSp>
        <p:nvGrpSpPr>
          <p:cNvPr id="311" name="Google Shape;311;p37"/>
          <p:cNvGrpSpPr/>
          <p:nvPr/>
        </p:nvGrpSpPr>
        <p:grpSpPr>
          <a:xfrm>
            <a:off x="4536000" y="1215700"/>
            <a:ext cx="1104575" cy="929525"/>
            <a:chOff x="2625625" y="3593750"/>
            <a:chExt cx="1104575" cy="929525"/>
          </a:xfrm>
        </p:grpSpPr>
        <p:pic>
          <p:nvPicPr>
            <p:cNvPr id="312" name="Google Shape;312;p37"/>
            <p:cNvPicPr preferRelativeResize="0"/>
            <p:nvPr/>
          </p:nvPicPr>
          <p:blipFill rotWithShape="1">
            <a:blip r:embed="rId3">
              <a:alphaModFix/>
            </a:blip>
            <a:srcRect b="0" l="0" r="0" t="15846"/>
            <a:stretch/>
          </p:blipFill>
          <p:spPr>
            <a:xfrm>
              <a:off x="2625625" y="3593750"/>
              <a:ext cx="1104575" cy="92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7"/>
            <p:cNvSpPr/>
            <p:nvPr/>
          </p:nvSpPr>
          <p:spPr>
            <a:xfrm>
              <a:off x="2766975" y="3676500"/>
              <a:ext cx="824100" cy="55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4" name="Google Shape;31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0425" y="3714730"/>
              <a:ext cx="637200" cy="493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37"/>
          <p:cNvSpPr/>
          <p:nvPr/>
        </p:nvSpPr>
        <p:spPr>
          <a:xfrm>
            <a:off x="3073788" y="1157838"/>
            <a:ext cx="720000" cy="8688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 code &amp; Rmd</a:t>
            </a:r>
            <a:endParaRPr/>
          </a:p>
        </p:txBody>
      </p:sp>
      <p:cxnSp>
        <p:nvCxnSpPr>
          <p:cNvPr id="316" name="Google Shape;316;p37"/>
          <p:cNvCxnSpPr>
            <a:stCxn id="315" idx="0"/>
            <a:endCxn id="313" idx="1"/>
          </p:cNvCxnSpPr>
          <p:nvPr/>
        </p:nvCxnSpPr>
        <p:spPr>
          <a:xfrm flipH="1" rot="10800000">
            <a:off x="3793788" y="1577538"/>
            <a:ext cx="8835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7"/>
          <p:cNvCxnSpPr>
            <a:stCxn id="313" idx="3"/>
            <a:endCxn id="318" idx="1"/>
          </p:cNvCxnSpPr>
          <p:nvPr/>
        </p:nvCxnSpPr>
        <p:spPr>
          <a:xfrm>
            <a:off x="5501450" y="1577450"/>
            <a:ext cx="802800" cy="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7"/>
          <p:cNvSpPr/>
          <p:nvPr/>
        </p:nvSpPr>
        <p:spPr>
          <a:xfrm>
            <a:off x="1612000" y="1224788"/>
            <a:ext cx="861000" cy="746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9D2E9"/>
          </a:solidFill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Data</a:t>
            </a:r>
            <a:endParaRPr/>
          </a:p>
        </p:txBody>
      </p:sp>
      <p:cxnSp>
        <p:nvCxnSpPr>
          <p:cNvPr id="320" name="Google Shape;320;p37"/>
          <p:cNvCxnSpPr>
            <a:stCxn id="319" idx="0"/>
            <a:endCxn id="315" idx="2"/>
          </p:cNvCxnSpPr>
          <p:nvPr/>
        </p:nvCxnSpPr>
        <p:spPr>
          <a:xfrm flipH="1" rot="10800000">
            <a:off x="2473000" y="1592138"/>
            <a:ext cx="6009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8" name="Google Shape;3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250" y="1045550"/>
            <a:ext cx="1104575" cy="11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3327225" y="2189775"/>
            <a:ext cx="466500" cy="746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2473000" y="2935875"/>
            <a:ext cx="2569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htmlwidgets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 Theme">
  <a:themeElements>
    <a:clrScheme name="Custom 1">
      <a:dk1>
        <a:srgbClr val="404040"/>
      </a:dk1>
      <a:lt1>
        <a:srgbClr val="FFFFFF"/>
      </a:lt1>
      <a:dk2>
        <a:srgbClr val="3B1C52"/>
      </a:dk2>
      <a:lt2>
        <a:srgbClr val="D9D9D9"/>
      </a:lt2>
      <a:accent1>
        <a:srgbClr val="612B5B"/>
      </a:accent1>
      <a:accent2>
        <a:srgbClr val="287969"/>
      </a:accent2>
      <a:accent3>
        <a:srgbClr val="B89466"/>
      </a:accent3>
      <a:accent4>
        <a:srgbClr val="D9D9D9"/>
      </a:accent4>
      <a:accent5>
        <a:srgbClr val="1F6683"/>
      </a:accent5>
      <a:accent6>
        <a:srgbClr val="404040"/>
      </a:accent6>
      <a:hlink>
        <a:srgbClr val="1F6683"/>
      </a:hlink>
      <a:folHlink>
        <a:srgbClr val="612B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R Theme">
  <a:themeElements>
    <a:clrScheme name="Custom 1">
      <a:dk1>
        <a:srgbClr val="404040"/>
      </a:dk1>
      <a:lt1>
        <a:srgbClr val="FFFFFF"/>
      </a:lt1>
      <a:dk2>
        <a:srgbClr val="3B1C52"/>
      </a:dk2>
      <a:lt2>
        <a:srgbClr val="D9D9D9"/>
      </a:lt2>
      <a:accent1>
        <a:srgbClr val="612B5B"/>
      </a:accent1>
      <a:accent2>
        <a:srgbClr val="287969"/>
      </a:accent2>
      <a:accent3>
        <a:srgbClr val="B89466"/>
      </a:accent3>
      <a:accent4>
        <a:srgbClr val="D9D9D9"/>
      </a:accent4>
      <a:accent5>
        <a:srgbClr val="1F6683"/>
      </a:accent5>
      <a:accent6>
        <a:srgbClr val="404040"/>
      </a:accent6>
      <a:hlink>
        <a:srgbClr val="1F6683"/>
      </a:hlink>
      <a:folHlink>
        <a:srgbClr val="612B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